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
  </p:notesMasterIdLst>
  <p:sldIdLst>
    <p:sldId id="261" r:id="rId2"/>
  </p:sldIdLst>
  <p:sldSz cx="7775575" cy="10907713"/>
  <p:notesSz cx="7318375" cy="10450513"/>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4724"/>
    <a:srgbClr val="33CC33"/>
    <a:srgbClr val="009943"/>
    <a:srgbClr val="E94708"/>
    <a:srgbClr val="906E30"/>
    <a:srgbClr val="82582D"/>
    <a:srgbClr val="A4723A"/>
    <a:srgbClr val="645226"/>
    <a:srgbClr val="640000"/>
    <a:srgbClr val="3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2592" y="58"/>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171295" cy="524340"/>
          </a:xfrm>
          <a:prstGeom prst="rect">
            <a:avLst/>
          </a:prstGeom>
        </p:spPr>
        <p:txBody>
          <a:bodyPr vert="horz" lIns="97166" tIns="48583" rIns="97166" bIns="48583" rtlCol="0"/>
          <a:lstStyle>
            <a:lvl1pPr algn="l">
              <a:defRPr sz="1200"/>
            </a:lvl1pPr>
          </a:lstStyle>
          <a:p>
            <a:endParaRPr kumimoji="1" lang="ja-JP" altLang="en-US"/>
          </a:p>
        </p:txBody>
      </p:sp>
      <p:sp>
        <p:nvSpPr>
          <p:cNvPr id="3" name="日付プレースホルダー 2"/>
          <p:cNvSpPr>
            <a:spLocks noGrp="1"/>
          </p:cNvSpPr>
          <p:nvPr>
            <p:ph type="dt" idx="1"/>
          </p:nvPr>
        </p:nvSpPr>
        <p:spPr>
          <a:xfrm>
            <a:off x="4145388" y="0"/>
            <a:ext cx="3171295" cy="524340"/>
          </a:xfrm>
          <a:prstGeom prst="rect">
            <a:avLst/>
          </a:prstGeom>
        </p:spPr>
        <p:txBody>
          <a:bodyPr vert="horz" lIns="97166" tIns="48583" rIns="97166" bIns="48583" rtlCol="0"/>
          <a:lstStyle>
            <a:lvl1pPr algn="r">
              <a:defRPr sz="1200"/>
            </a:lvl1pPr>
          </a:lstStyle>
          <a:p>
            <a:fld id="{70F99883-74AE-4A2C-81B7-5B86A08198C0}" type="datetimeFigureOut">
              <a:rPr kumimoji="1" lang="ja-JP" altLang="en-US" smtClean="0"/>
              <a:t>2025/8/29</a:t>
            </a:fld>
            <a:endParaRPr kumimoji="1" lang="ja-JP" altLang="en-US"/>
          </a:p>
        </p:txBody>
      </p:sp>
      <p:sp>
        <p:nvSpPr>
          <p:cNvPr id="4" name="スライド イメージ プレースホルダー 3"/>
          <p:cNvSpPr>
            <a:spLocks noGrp="1" noRot="1" noChangeAspect="1"/>
          </p:cNvSpPr>
          <p:nvPr>
            <p:ph type="sldImg" idx="2"/>
          </p:nvPr>
        </p:nvSpPr>
        <p:spPr>
          <a:xfrm>
            <a:off x="2401888" y="1304925"/>
            <a:ext cx="2514600" cy="3529013"/>
          </a:xfrm>
          <a:prstGeom prst="rect">
            <a:avLst/>
          </a:prstGeom>
          <a:noFill/>
          <a:ln w="12700">
            <a:solidFill>
              <a:prstClr val="black"/>
            </a:solidFill>
          </a:ln>
        </p:spPr>
        <p:txBody>
          <a:bodyPr vert="horz" lIns="97166" tIns="48583" rIns="97166" bIns="48583" rtlCol="0" anchor="ctr"/>
          <a:lstStyle/>
          <a:p>
            <a:endParaRPr lang="ja-JP" altLang="en-US"/>
          </a:p>
        </p:txBody>
      </p:sp>
      <p:sp>
        <p:nvSpPr>
          <p:cNvPr id="5" name="ノート プレースホルダー 4"/>
          <p:cNvSpPr>
            <a:spLocks noGrp="1"/>
          </p:cNvSpPr>
          <p:nvPr>
            <p:ph type="body" sz="quarter" idx="3"/>
          </p:nvPr>
        </p:nvSpPr>
        <p:spPr>
          <a:xfrm>
            <a:off x="731838" y="5029310"/>
            <a:ext cx="5854700" cy="4114889"/>
          </a:xfrm>
          <a:prstGeom prst="rect">
            <a:avLst/>
          </a:prstGeom>
        </p:spPr>
        <p:txBody>
          <a:bodyPr vert="horz" lIns="97166" tIns="48583" rIns="97166" bIns="4858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926176"/>
            <a:ext cx="3171295" cy="524339"/>
          </a:xfrm>
          <a:prstGeom prst="rect">
            <a:avLst/>
          </a:prstGeom>
        </p:spPr>
        <p:txBody>
          <a:bodyPr vert="horz" lIns="97166" tIns="48583" rIns="97166" bIns="4858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145388" y="9926176"/>
            <a:ext cx="3171295" cy="524339"/>
          </a:xfrm>
          <a:prstGeom prst="rect">
            <a:avLst/>
          </a:prstGeom>
        </p:spPr>
        <p:txBody>
          <a:bodyPr vert="horz" lIns="97166" tIns="48583" rIns="97166" bIns="48583" rtlCol="0" anchor="b"/>
          <a:lstStyle>
            <a:lvl1pPr algn="r">
              <a:defRPr sz="12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8/29/2025</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8/29/2025</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8/29/2025</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8/29/2025</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8/29/2025</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8/29/2025</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8/29/2025</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8/29/2025</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8/29/2025</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8/29/2025</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8/29/2025</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17463"/>
            <a:ext cx="7775575" cy="1092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33" y="8855725"/>
            <a:ext cx="4121921" cy="179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89" y="1807577"/>
            <a:ext cx="7004593"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4893765" y="6306245"/>
            <a:ext cx="691271" cy="276999"/>
          </a:xfrm>
          <a:prstGeom prst="rect">
            <a:avLst/>
          </a:prstGeom>
          <a:noFill/>
        </p:spPr>
        <p:txBody>
          <a:bodyPr wrap="square" rtlCol="0">
            <a:spAutoFit/>
          </a:bodyPr>
          <a:lstStyle/>
          <a:p>
            <a:r>
              <a:rPr lang="en-US" altLang="zh-CN" sz="1200" dirty="0">
                <a:solidFill>
                  <a:schemeClr val="bg1"/>
                </a:solidFill>
                <a:latin typeface="Arial Black" pitchFamily="34" charset="0"/>
                <a:ea typeface="HGPSoeiKakugothicUB" pitchFamily="50" charset="-128"/>
                <a:cs typeface="Arial" pitchFamily="34" charset="0"/>
              </a:rPr>
              <a:t>MON</a:t>
            </a:r>
            <a:endParaRPr lang="zh-CN" altLang="en-US" sz="1200" dirty="0">
              <a:solidFill>
                <a:schemeClr val="bg1"/>
              </a:solidFill>
              <a:latin typeface="Arial Black" pitchFamily="34" charset="0"/>
              <a:ea typeface="HGPSoeiKakugothicUB" pitchFamily="50" charset="-128"/>
              <a:cs typeface="Arial" pitchFamily="34" charset="0"/>
            </a:endParaRPr>
          </a:p>
        </p:txBody>
      </p:sp>
      <p:sp>
        <p:nvSpPr>
          <p:cNvPr id="37" name="TextBox 36"/>
          <p:cNvSpPr txBox="1"/>
          <p:nvPr/>
        </p:nvSpPr>
        <p:spPr>
          <a:xfrm>
            <a:off x="2138049" y="6306245"/>
            <a:ext cx="671627" cy="276999"/>
          </a:xfrm>
          <a:prstGeom prst="rect">
            <a:avLst/>
          </a:prstGeom>
          <a:noFill/>
        </p:spPr>
        <p:txBody>
          <a:bodyPr wrap="square" rtlCol="0">
            <a:spAutoFit/>
          </a:bodyPr>
          <a:lstStyle/>
          <a:p>
            <a:pPr algn="ctr"/>
            <a:r>
              <a:rPr lang="en-US" altLang="zh-CN" sz="1200" dirty="0">
                <a:solidFill>
                  <a:schemeClr val="bg1"/>
                </a:solidFill>
                <a:latin typeface="Arial Black" pitchFamily="34" charset="0"/>
                <a:ea typeface="HGPSoeiKakugothicUB" pitchFamily="50" charset="-128"/>
                <a:cs typeface="Arial" pitchFamily="34" charset="0"/>
              </a:rPr>
              <a:t>FRI</a:t>
            </a:r>
            <a:endParaRPr lang="zh-CN" altLang="en-US" sz="1200" dirty="0">
              <a:solidFill>
                <a:schemeClr val="bg1"/>
              </a:solidFill>
              <a:latin typeface="Arial Black" pitchFamily="34" charset="0"/>
              <a:ea typeface="HGPSoeiKakugothicUB" pitchFamily="50" charset="-128"/>
              <a:cs typeface="Arial" pitchFamily="34" charset="0"/>
            </a:endParaRPr>
          </a:p>
        </p:txBody>
      </p:sp>
      <p:grpSp>
        <p:nvGrpSpPr>
          <p:cNvPr id="6" name="グループ化 5">
            <a:extLst>
              <a:ext uri="{FF2B5EF4-FFF2-40B4-BE49-F238E27FC236}">
                <a16:creationId xmlns:a16="http://schemas.microsoft.com/office/drawing/2014/main" id="{24DB3C68-6D9A-9A1C-4C1D-FC6B5FD944E5}"/>
              </a:ext>
            </a:extLst>
          </p:cNvPr>
          <p:cNvGrpSpPr/>
          <p:nvPr/>
        </p:nvGrpSpPr>
        <p:grpSpPr>
          <a:xfrm>
            <a:off x="748255" y="2041854"/>
            <a:ext cx="6378307" cy="1784231"/>
            <a:chOff x="792473" y="989982"/>
            <a:chExt cx="6378307" cy="1784231"/>
          </a:xfrm>
        </p:grpSpPr>
        <p:sp>
          <p:nvSpPr>
            <p:cNvPr id="11" name="TextBox 10"/>
            <p:cNvSpPr txBox="1"/>
            <p:nvPr/>
          </p:nvSpPr>
          <p:spPr>
            <a:xfrm>
              <a:off x="792473" y="989982"/>
              <a:ext cx="6378307" cy="830997"/>
            </a:xfrm>
            <a:prstGeom prst="rect">
              <a:avLst/>
            </a:prstGeom>
            <a:noFill/>
          </p:spPr>
          <p:txBody>
            <a:bodyPr wrap="square" rtlCol="0">
              <a:spAutoFit/>
            </a:bodyPr>
            <a:lstStyle/>
            <a:p>
              <a:pPr algn="ctr"/>
              <a:r>
                <a:rPr lang="ja-JP" altLang="en-US" sz="4800" dirty="0">
                  <a:solidFill>
                    <a:schemeClr val="bg1"/>
                  </a:solidFill>
                  <a:latin typeface="UD デジタル 教科書体 N-B" panose="02020700000000000000" pitchFamily="17" charset="-128"/>
                  <a:ea typeface="UD デジタル 教科書体 N-B" panose="02020700000000000000" pitchFamily="17" charset="-128"/>
                </a:rPr>
                <a:t>出張ほっとルーム</a:t>
              </a:r>
              <a:endParaRPr lang="zh-CN" altLang="en-US" sz="480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2" name="TextBox 10">
              <a:extLst>
                <a:ext uri="{FF2B5EF4-FFF2-40B4-BE49-F238E27FC236}">
                  <a16:creationId xmlns:a16="http://schemas.microsoft.com/office/drawing/2014/main" id="{C38C5C75-F3AB-87E2-15D8-333626277F18}"/>
                </a:ext>
              </a:extLst>
            </p:cNvPr>
            <p:cNvSpPr txBox="1"/>
            <p:nvPr/>
          </p:nvSpPr>
          <p:spPr>
            <a:xfrm>
              <a:off x="4258616" y="1837189"/>
              <a:ext cx="1035163" cy="830997"/>
            </a:xfrm>
            <a:prstGeom prst="rect">
              <a:avLst/>
            </a:prstGeom>
            <a:noFill/>
          </p:spPr>
          <p:txBody>
            <a:bodyPr wrap="square" rtlCol="0">
              <a:spAutoFit/>
            </a:bodyPr>
            <a:lstStyle/>
            <a:p>
              <a:pPr algn="ctr"/>
              <a:r>
                <a:rPr lang="en-US" altLang="zh-CN" sz="4800" dirty="0">
                  <a:solidFill>
                    <a:srgbClr val="FF0000"/>
                  </a:solidFill>
                  <a:latin typeface="HGPSoeiKakugothicUB" pitchFamily="50" charset="-128"/>
                  <a:ea typeface="HGPSoeiKakugothicUB" pitchFamily="50" charset="-128"/>
                </a:rPr>
                <a:t>in </a:t>
              </a:r>
              <a:endParaRPr lang="zh-CN" altLang="en-US" sz="4800" dirty="0">
                <a:solidFill>
                  <a:srgbClr val="FF0000"/>
                </a:solidFill>
                <a:latin typeface="HGPSoeiKakugothicUB" pitchFamily="50" charset="-128"/>
                <a:ea typeface="HGPSoeiKakugothicUB" pitchFamily="50" charset="-128"/>
              </a:endParaRPr>
            </a:p>
          </p:txBody>
        </p:sp>
        <p:sp>
          <p:nvSpPr>
            <p:cNvPr id="3" name="TextBox 10">
              <a:extLst>
                <a:ext uri="{FF2B5EF4-FFF2-40B4-BE49-F238E27FC236}">
                  <a16:creationId xmlns:a16="http://schemas.microsoft.com/office/drawing/2014/main" id="{32A07640-6661-ABA2-F84A-968B994D97AB}"/>
                </a:ext>
              </a:extLst>
            </p:cNvPr>
            <p:cNvSpPr txBox="1"/>
            <p:nvPr/>
          </p:nvSpPr>
          <p:spPr>
            <a:xfrm>
              <a:off x="4783436" y="1943216"/>
              <a:ext cx="2321668" cy="830997"/>
            </a:xfrm>
            <a:prstGeom prst="rect">
              <a:avLst/>
            </a:prstGeom>
            <a:noFill/>
          </p:spPr>
          <p:txBody>
            <a:bodyPr wrap="square" rtlCol="0">
              <a:spAutoFit/>
            </a:bodyPr>
            <a:lstStyle/>
            <a:p>
              <a:pPr algn="ctr"/>
              <a:r>
                <a:rPr lang="ja-JP" altLang="en-US" sz="4800" dirty="0">
                  <a:solidFill>
                    <a:srgbClr val="009943"/>
                  </a:solidFill>
                  <a:latin typeface="UD デジタル 教科書体 N-B" panose="02020700000000000000" pitchFamily="17" charset="-128"/>
                  <a:ea typeface="UD デジタル 教科書体 N-B" panose="02020700000000000000" pitchFamily="17" charset="-128"/>
                </a:rPr>
                <a:t>菊池</a:t>
              </a:r>
              <a:endParaRPr lang="zh-CN" altLang="en-US" sz="4800" dirty="0">
                <a:solidFill>
                  <a:srgbClr val="009943"/>
                </a:solidFill>
                <a:latin typeface="UD デジタル 教科書体 N-B" panose="02020700000000000000" pitchFamily="17" charset="-128"/>
                <a:ea typeface="UD デジタル 教科書体 N-B" panose="02020700000000000000" pitchFamily="17" charset="-128"/>
              </a:endParaRPr>
            </a:p>
          </p:txBody>
        </p:sp>
      </p:grpSp>
      <p:sp>
        <p:nvSpPr>
          <p:cNvPr id="5" name="四角形: 角を丸くする 4">
            <a:extLst>
              <a:ext uri="{FF2B5EF4-FFF2-40B4-BE49-F238E27FC236}">
                <a16:creationId xmlns:a16="http://schemas.microsoft.com/office/drawing/2014/main" id="{4EDE6F7E-4BA4-854F-C0C4-2DB27FD9709A}"/>
              </a:ext>
            </a:extLst>
          </p:cNvPr>
          <p:cNvSpPr/>
          <p:nvPr/>
        </p:nvSpPr>
        <p:spPr>
          <a:xfrm>
            <a:off x="1033871" y="672154"/>
            <a:ext cx="5807074" cy="666857"/>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UD デジタル 教科書体 N-B" panose="02020700000000000000" pitchFamily="17" charset="-128"/>
                <a:ea typeface="UD デジタル 教科書体 N-B" panose="02020700000000000000" pitchFamily="17" charset="-128"/>
              </a:rPr>
              <a:t>菊池保健所</a:t>
            </a:r>
            <a:r>
              <a:rPr lang="en-US" altLang="ja-JP"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dirty="0">
                <a:solidFill>
                  <a:schemeClr val="tx1"/>
                </a:solidFill>
                <a:latin typeface="UD デジタル 教科書体 N-B" panose="02020700000000000000" pitchFamily="17" charset="-128"/>
                <a:ea typeface="UD デジタル 教科書体 N-B" panose="02020700000000000000" pitchFamily="17" charset="-128"/>
              </a:rPr>
              <a:t>熊本県難病相談・支援センター共催</a:t>
            </a:r>
            <a:endParaRPr kumimoji="1" lang="ja-JP" altLang="en-US" dirty="0">
              <a:solidFill>
                <a:schemeClr val="tx1"/>
              </a:solidFill>
              <a:latin typeface="UD デジタル 教科書体 N-B" panose="02020700000000000000" pitchFamily="17" charset="-128"/>
              <a:ea typeface="UD デジタル 教科書体 N-B" panose="02020700000000000000" pitchFamily="17" charset="-128"/>
            </a:endParaRPr>
          </a:p>
        </p:txBody>
      </p:sp>
      <p:grpSp>
        <p:nvGrpSpPr>
          <p:cNvPr id="7" name="グループ化 6">
            <a:extLst>
              <a:ext uri="{FF2B5EF4-FFF2-40B4-BE49-F238E27FC236}">
                <a16:creationId xmlns:a16="http://schemas.microsoft.com/office/drawing/2014/main" id="{00C65549-CBBB-D423-2716-DFDAF5B5BA84}"/>
              </a:ext>
            </a:extLst>
          </p:cNvPr>
          <p:cNvGrpSpPr/>
          <p:nvPr/>
        </p:nvGrpSpPr>
        <p:grpSpPr>
          <a:xfrm>
            <a:off x="547135" y="3741311"/>
            <a:ext cx="7164091" cy="1296341"/>
            <a:chOff x="208234" y="2002198"/>
            <a:chExt cx="7164091" cy="1296341"/>
          </a:xfrm>
        </p:grpSpPr>
        <p:pic>
          <p:nvPicPr>
            <p:cNvPr id="8" name="Picture 4" descr="\\SERVER\mac-share\塚本\アスクルばらしたpng\CAFE\CAFE_2.png">
              <a:extLst>
                <a:ext uri="{FF2B5EF4-FFF2-40B4-BE49-F238E27FC236}">
                  <a16:creationId xmlns:a16="http://schemas.microsoft.com/office/drawing/2014/main" id="{67D1BB31-298E-6778-CB9F-8EAF9EFCEC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234" y="2002198"/>
              <a:ext cx="6538639" cy="1296341"/>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83ED7DF3-F05F-1DF3-CB0D-7AC8C23C19B7}"/>
                </a:ext>
              </a:extLst>
            </p:cNvPr>
            <p:cNvSpPr/>
            <p:nvPr/>
          </p:nvSpPr>
          <p:spPr>
            <a:xfrm>
              <a:off x="2106549" y="2585170"/>
              <a:ext cx="5265776" cy="461665"/>
            </a:xfrm>
            <a:prstGeom prst="rect">
              <a:avLst/>
            </a:prstGeom>
          </p:spPr>
          <p:txBody>
            <a:bodyPr wrap="square">
              <a:spAutoFit/>
            </a:bodyPr>
            <a:lstStyle/>
            <a:p>
              <a:r>
                <a:rPr lang="ja-JP" altLang="en-US" sz="24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　　　　　　　　　　　　１４時～</a:t>
              </a:r>
              <a:r>
                <a:rPr lang="en-US" altLang="ja-JP" sz="24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16</a:t>
              </a:r>
              <a:r>
                <a:rPr lang="ja-JP" altLang="en-US" sz="24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時</a:t>
              </a:r>
            </a:p>
          </p:txBody>
        </p:sp>
        <p:sp>
          <p:nvSpPr>
            <p:cNvPr id="14" name="正方形/長方形 13">
              <a:extLst>
                <a:ext uri="{FF2B5EF4-FFF2-40B4-BE49-F238E27FC236}">
                  <a16:creationId xmlns:a16="http://schemas.microsoft.com/office/drawing/2014/main" id="{C85BBD3A-41EA-0989-7805-6A6BBC6F7FDF}"/>
                </a:ext>
              </a:extLst>
            </p:cNvPr>
            <p:cNvSpPr/>
            <p:nvPr/>
          </p:nvSpPr>
          <p:spPr>
            <a:xfrm>
              <a:off x="758329" y="2215368"/>
              <a:ext cx="5265776" cy="309444"/>
            </a:xfrm>
            <a:prstGeom prst="rect">
              <a:avLst/>
            </a:prstGeom>
          </p:spPr>
          <p:txBody>
            <a:bodyPr wrap="square">
              <a:spAutoFit/>
            </a:bodyPr>
            <a:lstStyle/>
            <a:p>
              <a:pPr algn="ctr"/>
              <a:r>
                <a:rPr lang="ja-JP" altLang="en-US" sz="1411" dirty="0">
                  <a:solidFill>
                    <a:schemeClr val="accent6">
                      <a:lumMod val="50000"/>
                    </a:schemeClr>
                  </a:solidFill>
                  <a:latin typeface="UD デジタル 教科書体 N-B" panose="02020700000000000000" pitchFamily="17" charset="-128"/>
                  <a:ea typeface="UD デジタル 教科書体 N-B" panose="02020700000000000000" pitchFamily="17" charset="-128"/>
                </a:rPr>
                <a:t>心の声を聴きあって、ちょっと元気になりませんか</a:t>
              </a:r>
            </a:p>
          </p:txBody>
        </p:sp>
        <p:sp>
          <p:nvSpPr>
            <p:cNvPr id="19" name="正方形/長方形 18">
              <a:extLst>
                <a:ext uri="{FF2B5EF4-FFF2-40B4-BE49-F238E27FC236}">
                  <a16:creationId xmlns:a16="http://schemas.microsoft.com/office/drawing/2014/main" id="{367A9003-C110-E2BA-5F2A-2029DE18BB23}"/>
                </a:ext>
              </a:extLst>
            </p:cNvPr>
            <p:cNvSpPr/>
            <p:nvPr/>
          </p:nvSpPr>
          <p:spPr>
            <a:xfrm>
              <a:off x="758329" y="2532803"/>
              <a:ext cx="5265776" cy="584775"/>
            </a:xfrm>
            <a:prstGeom prst="rect">
              <a:avLst/>
            </a:prstGeom>
          </p:spPr>
          <p:txBody>
            <a:bodyPr wrap="square">
              <a:spAutoFit/>
            </a:bodyPr>
            <a:lstStyle/>
            <a:p>
              <a:r>
                <a:rPr lang="ja-JP" altLang="en-US"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令和</a:t>
              </a:r>
              <a:r>
                <a:rPr lang="en-US" altLang="ja-JP" sz="32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7</a:t>
              </a:r>
              <a:r>
                <a:rPr lang="ja-JP" altLang="en-US"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年</a:t>
              </a:r>
              <a:r>
                <a:rPr lang="en-US" altLang="ja-JP" sz="32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12</a:t>
              </a:r>
              <a:r>
                <a:rPr lang="ja-JP" altLang="en-US"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月</a:t>
              </a:r>
              <a:r>
                <a:rPr lang="en-US" altLang="ja-JP" sz="32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6</a:t>
              </a:r>
              <a:r>
                <a:rPr lang="ja-JP" altLang="en-US"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日</a:t>
              </a:r>
              <a:r>
                <a:rPr lang="ja-JP" altLang="en-US" sz="2800" dirty="0">
                  <a:solidFill>
                    <a:schemeClr val="accent6">
                      <a:lumMod val="50000"/>
                    </a:schemeClr>
                  </a:solidFill>
                  <a:latin typeface="UD デジタル 教科書体 NK-B" panose="02020700000000000000" pitchFamily="18" charset="-128"/>
                  <a:ea typeface="UD デジタル 教科書体 NK-B" panose="02020700000000000000" pitchFamily="18" charset="-128"/>
                </a:rPr>
                <a:t>（土）　</a:t>
              </a:r>
            </a:p>
          </p:txBody>
        </p:sp>
      </p:grpSp>
      <p:grpSp>
        <p:nvGrpSpPr>
          <p:cNvPr id="24" name="グループ化 23">
            <a:extLst>
              <a:ext uri="{FF2B5EF4-FFF2-40B4-BE49-F238E27FC236}">
                <a16:creationId xmlns:a16="http://schemas.microsoft.com/office/drawing/2014/main" id="{0D60E010-D3D2-3F84-F1BC-A0B3E63766DC}"/>
              </a:ext>
            </a:extLst>
          </p:cNvPr>
          <p:cNvGrpSpPr/>
          <p:nvPr/>
        </p:nvGrpSpPr>
        <p:grpSpPr>
          <a:xfrm>
            <a:off x="264401" y="5419604"/>
            <a:ext cx="3673008" cy="1649114"/>
            <a:chOff x="285959" y="3803020"/>
            <a:chExt cx="3271343" cy="1649114"/>
          </a:xfrm>
        </p:grpSpPr>
        <p:pic>
          <p:nvPicPr>
            <p:cNvPr id="25" name="Picture 4" descr="\\SERVER\mac-share\塚本\アスクルばらしたpng\CAFE\CAFE_2.png">
              <a:extLst>
                <a:ext uri="{FF2B5EF4-FFF2-40B4-BE49-F238E27FC236}">
                  <a16:creationId xmlns:a16="http://schemas.microsoft.com/office/drawing/2014/main" id="{EAD387F6-389A-9360-71D6-1250B4C5DBC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959" y="3803020"/>
              <a:ext cx="3271343" cy="1649114"/>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C7C1B463-5168-CE66-3309-49FC5FB33C69}"/>
                </a:ext>
              </a:extLst>
            </p:cNvPr>
            <p:cNvSpPr txBox="1"/>
            <p:nvPr/>
          </p:nvSpPr>
          <p:spPr>
            <a:xfrm>
              <a:off x="459484" y="4010224"/>
              <a:ext cx="2830107" cy="1201226"/>
            </a:xfrm>
            <a:prstGeom prst="rect">
              <a:avLst/>
            </a:prstGeom>
            <a:noFill/>
          </p:spPr>
          <p:txBody>
            <a:bodyPr wrap="square" rtlCol="0">
              <a:spAutoFit/>
            </a:bodyPr>
            <a:lstStyle/>
            <a:p>
              <a:r>
                <a:rPr kumimoji="1" lang="en-US" altLang="ja-JP" dirty="0">
                  <a:solidFill>
                    <a:schemeClr val="accent6">
                      <a:lumMod val="50000"/>
                    </a:schemeClr>
                  </a:solidFill>
                  <a:latin typeface="UD デジタル 教科書体 NP-R" panose="02020400000000000000" pitchFamily="18" charset="-128"/>
                  <a:ea typeface="UD デジタル 教科書体 NP-R" panose="02020400000000000000" pitchFamily="18" charset="-128"/>
                </a:rPr>
                <a:t>【</a:t>
              </a:r>
              <a:r>
                <a:rPr kumimoji="1" lang="ja-JP" altLang="en-US" dirty="0">
                  <a:solidFill>
                    <a:schemeClr val="accent6">
                      <a:lumMod val="50000"/>
                    </a:schemeClr>
                  </a:solidFill>
                  <a:latin typeface="UD デジタル 教科書体 NP-R" panose="02020400000000000000" pitchFamily="18" charset="-128"/>
                  <a:ea typeface="UD デジタル 教科書体 NP-R" panose="02020400000000000000" pitchFamily="18" charset="-128"/>
                </a:rPr>
                <a:t>会場</a:t>
              </a:r>
              <a:r>
                <a:rPr kumimoji="1" lang="en-US" altLang="ja-JP" dirty="0">
                  <a:solidFill>
                    <a:schemeClr val="accent6">
                      <a:lumMod val="50000"/>
                    </a:schemeClr>
                  </a:solidFill>
                  <a:latin typeface="UD デジタル 教科書体 NP-R" panose="02020400000000000000" pitchFamily="18" charset="-128"/>
                  <a:ea typeface="UD デジタル 教科書体 NP-R" panose="02020400000000000000" pitchFamily="18" charset="-128"/>
                </a:rPr>
                <a:t>】</a:t>
              </a:r>
            </a:p>
            <a:p>
              <a:r>
                <a:rPr kumimoji="1" lang="ja-JP" altLang="en-US" sz="2000" b="1" dirty="0">
                  <a:solidFill>
                    <a:schemeClr val="accent6">
                      <a:lumMod val="50000"/>
                    </a:schemeClr>
                  </a:solidFill>
                  <a:latin typeface="UD デジタル 教科書体 NP-R" panose="02020400000000000000" pitchFamily="18" charset="-128"/>
                  <a:ea typeface="UD デジタル 教科書体 NP-R" panose="02020400000000000000" pitchFamily="18" charset="-128"/>
                </a:rPr>
                <a:t>菊池市生涯学習センター</a:t>
              </a:r>
              <a:endParaRPr kumimoji="1" lang="en-US" altLang="ja-JP" sz="2000" b="1" dirty="0">
                <a:solidFill>
                  <a:schemeClr val="accent6">
                    <a:lumMod val="50000"/>
                  </a:schemeClr>
                </a:solidFill>
                <a:latin typeface="UD デジタル 教科書体 NP-R" panose="02020400000000000000" pitchFamily="18" charset="-128"/>
                <a:ea typeface="UD デジタル 教科書体 NP-R" panose="02020400000000000000" pitchFamily="18" charset="-128"/>
              </a:endParaRPr>
            </a:p>
            <a:p>
              <a:r>
                <a:rPr lang="ja-JP" altLang="en-US" sz="2000" b="1" dirty="0">
                  <a:solidFill>
                    <a:schemeClr val="accent6">
                      <a:lumMod val="50000"/>
                    </a:schemeClr>
                  </a:solidFill>
                  <a:latin typeface="UD デジタル 教科書体 NP-R" panose="02020400000000000000" pitchFamily="18" charset="-128"/>
                  <a:ea typeface="UD デジタル 教科書体 NP-R" panose="02020400000000000000" pitchFamily="18" charset="-128"/>
                </a:rPr>
                <a:t>　</a:t>
              </a:r>
              <a:r>
                <a:rPr lang="en-US" altLang="ja-JP" sz="2000" b="1" dirty="0" err="1">
                  <a:solidFill>
                    <a:schemeClr val="accent6">
                      <a:lumMod val="50000"/>
                    </a:schemeClr>
                  </a:solidFill>
                  <a:latin typeface="UD デジタル 教科書体 NP-R" panose="02020400000000000000" pitchFamily="18" charset="-128"/>
                  <a:ea typeface="UD デジタル 教科書体 NP-R" panose="02020400000000000000" pitchFamily="18" charset="-128"/>
                </a:rPr>
                <a:t>KiCROSS</a:t>
              </a:r>
              <a:r>
                <a:rPr lang="ja-JP" altLang="en-US" sz="2000" b="1" dirty="0">
                  <a:solidFill>
                    <a:schemeClr val="accent6">
                      <a:lumMod val="50000"/>
                    </a:schemeClr>
                  </a:solidFill>
                  <a:latin typeface="UD デジタル 教科書体 NP-R" panose="02020400000000000000" pitchFamily="18" charset="-128"/>
                  <a:ea typeface="UD デジタル 教科書体 NP-R" panose="02020400000000000000" pitchFamily="18" charset="-128"/>
                </a:rPr>
                <a:t>（キクロス）</a:t>
              </a:r>
              <a:endParaRPr lang="en-US" altLang="ja-JP" sz="2000" b="1" dirty="0">
                <a:solidFill>
                  <a:schemeClr val="accent6">
                    <a:lumMod val="50000"/>
                  </a:schemeClr>
                </a:solidFill>
                <a:latin typeface="UD デジタル 教科書体 NP-R" panose="02020400000000000000" pitchFamily="18" charset="-128"/>
                <a:ea typeface="UD デジタル 教科書体 NP-R" panose="02020400000000000000" pitchFamily="18" charset="-128"/>
              </a:endParaRPr>
            </a:p>
            <a:p>
              <a:r>
                <a:rPr kumimoji="1" lang="ja-JP" altLang="en-US" sz="1200" dirty="0">
                  <a:solidFill>
                    <a:schemeClr val="accent6">
                      <a:lumMod val="50000"/>
                    </a:schemeClr>
                  </a:solidFill>
                  <a:latin typeface="UD デジタル 教科書体 NP-R" panose="02020400000000000000" pitchFamily="18" charset="-128"/>
                  <a:ea typeface="UD デジタル 教科書体 NP-R" panose="02020400000000000000" pitchFamily="18" charset="-128"/>
                </a:rPr>
                <a:t>≪住所≫菊池市隈府</a:t>
              </a:r>
              <a:r>
                <a:rPr kumimoji="1" lang="en-US" altLang="ja-JP" sz="1200" dirty="0">
                  <a:solidFill>
                    <a:schemeClr val="accent6">
                      <a:lumMod val="50000"/>
                    </a:schemeClr>
                  </a:solidFill>
                  <a:latin typeface="UD デジタル 教科書体 NP-R" panose="02020400000000000000" pitchFamily="18" charset="-128"/>
                  <a:ea typeface="UD デジタル 教科書体 NP-R" panose="02020400000000000000" pitchFamily="18" charset="-128"/>
                </a:rPr>
                <a:t>872-1</a:t>
              </a:r>
              <a:endParaRPr kumimoji="1" lang="ja-JP" altLang="en-US" sz="1200" dirty="0">
                <a:solidFill>
                  <a:schemeClr val="accent6">
                    <a:lumMod val="50000"/>
                  </a:schemeClr>
                </a:solidFill>
                <a:latin typeface="UD デジタル 教科書体 NP-R" panose="02020400000000000000" pitchFamily="18" charset="-128"/>
                <a:ea typeface="UD デジタル 教科書体 NP-R" panose="02020400000000000000" pitchFamily="18" charset="-128"/>
              </a:endParaRPr>
            </a:p>
          </p:txBody>
        </p:sp>
      </p:grpSp>
      <p:pic>
        <p:nvPicPr>
          <p:cNvPr id="34" name="図 33">
            <a:extLst>
              <a:ext uri="{FF2B5EF4-FFF2-40B4-BE49-F238E27FC236}">
                <a16:creationId xmlns:a16="http://schemas.microsoft.com/office/drawing/2014/main" id="{A3A2DB4C-E2D7-3458-DF8D-9BD4037DFA76}"/>
              </a:ext>
            </a:extLst>
          </p:cNvPr>
          <p:cNvPicPr>
            <a:picLocks noChangeAspect="1"/>
          </p:cNvPicPr>
          <p:nvPr/>
        </p:nvPicPr>
        <p:blipFill>
          <a:blip r:embed="rId7"/>
          <a:srcRect l="19300"/>
          <a:stretch>
            <a:fillRect/>
          </a:stretch>
        </p:blipFill>
        <p:spPr>
          <a:xfrm>
            <a:off x="3821505" y="5070098"/>
            <a:ext cx="3620717" cy="2400049"/>
          </a:xfrm>
          <a:prstGeom prst="rect">
            <a:avLst/>
          </a:prstGeom>
        </p:spPr>
      </p:pic>
      <p:grpSp>
        <p:nvGrpSpPr>
          <p:cNvPr id="35" name="グループ化 34">
            <a:extLst>
              <a:ext uri="{FF2B5EF4-FFF2-40B4-BE49-F238E27FC236}">
                <a16:creationId xmlns:a16="http://schemas.microsoft.com/office/drawing/2014/main" id="{78ED39B4-FCE7-DC8C-C7DE-B3FAFC267EF0}"/>
              </a:ext>
            </a:extLst>
          </p:cNvPr>
          <p:cNvGrpSpPr/>
          <p:nvPr/>
        </p:nvGrpSpPr>
        <p:grpSpPr>
          <a:xfrm>
            <a:off x="264401" y="7524709"/>
            <a:ext cx="5614751" cy="1027233"/>
            <a:chOff x="239559" y="6494907"/>
            <a:chExt cx="6513752" cy="507117"/>
          </a:xfrm>
        </p:grpSpPr>
        <p:pic>
          <p:nvPicPr>
            <p:cNvPr id="36" name="Picture 4" descr="\\SERVER\mac-share\塚本\アスクルばらしたpng\CAFE\CAFE_2.png">
              <a:extLst>
                <a:ext uri="{FF2B5EF4-FFF2-40B4-BE49-F238E27FC236}">
                  <a16:creationId xmlns:a16="http://schemas.microsoft.com/office/drawing/2014/main" id="{DC0D4EC2-AD68-E282-D947-52C836048A8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9559" y="6494907"/>
              <a:ext cx="6513752" cy="507117"/>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a:extLst>
                <a:ext uri="{FF2B5EF4-FFF2-40B4-BE49-F238E27FC236}">
                  <a16:creationId xmlns:a16="http://schemas.microsoft.com/office/drawing/2014/main" id="{95A3FEF5-C624-D46A-FAE8-84CC086C63B0}"/>
                </a:ext>
              </a:extLst>
            </p:cNvPr>
            <p:cNvSpPr txBox="1"/>
            <p:nvPr/>
          </p:nvSpPr>
          <p:spPr>
            <a:xfrm>
              <a:off x="570907" y="6604318"/>
              <a:ext cx="5865275" cy="377208"/>
            </a:xfrm>
            <a:prstGeom prst="rect">
              <a:avLst/>
            </a:prstGeom>
            <a:noFill/>
          </p:spPr>
          <p:txBody>
            <a:bodyPr wrap="square" rtlCol="0">
              <a:spAutoFit/>
            </a:bodyPr>
            <a:lstStyle/>
            <a:p>
              <a:r>
                <a:rPr kumimoji="1" lang="ja-JP" altLang="en-US" sz="1400" dirty="0">
                  <a:solidFill>
                    <a:srgbClr val="333300"/>
                  </a:solidFill>
                  <a:latin typeface="UD デジタル 教科書体 N" panose="02020400000000000000" pitchFamily="17" charset="-128"/>
                  <a:ea typeface="UD デジタル 教科書体 N" panose="02020400000000000000" pitchFamily="17" charset="-128"/>
                </a:rPr>
                <a:t>今回は菊池保健所のご協力のもと、交流会を開催いたします。</a:t>
              </a:r>
              <a:endParaRPr kumimoji="1" lang="en-US" altLang="ja-JP" sz="1400" dirty="0">
                <a:solidFill>
                  <a:srgbClr val="333300"/>
                </a:solidFill>
                <a:latin typeface="UD デジタル 教科書体 N" panose="02020400000000000000" pitchFamily="17" charset="-128"/>
                <a:ea typeface="UD デジタル 教科書体 N" panose="02020400000000000000" pitchFamily="17" charset="-128"/>
              </a:endParaRPr>
            </a:p>
            <a:p>
              <a:r>
                <a:rPr kumimoji="1" lang="ja-JP" altLang="en-US" sz="1400" dirty="0">
                  <a:solidFill>
                    <a:srgbClr val="333300"/>
                  </a:solidFill>
                  <a:latin typeface="UD デジタル 教科書体 N" panose="02020400000000000000" pitchFamily="17" charset="-128"/>
                  <a:ea typeface="UD デジタル 教科書体 N" panose="02020400000000000000" pitchFamily="17" charset="-128"/>
                </a:rPr>
                <a:t>菊池近郊にお住まいの皆さま、ぜひご参加ください。</a:t>
              </a:r>
              <a:endParaRPr kumimoji="1" lang="en-US" altLang="ja-JP" sz="1400" dirty="0">
                <a:solidFill>
                  <a:srgbClr val="333300"/>
                </a:solidFill>
                <a:latin typeface="UD デジタル 教科書体 N" panose="02020400000000000000" pitchFamily="17" charset="-128"/>
                <a:ea typeface="UD デジタル 教科書体 N" panose="02020400000000000000" pitchFamily="17" charset="-128"/>
              </a:endParaRPr>
            </a:p>
          </p:txBody>
        </p:sp>
      </p:grpSp>
      <p:grpSp>
        <p:nvGrpSpPr>
          <p:cNvPr id="39" name="グループ化 38">
            <a:extLst>
              <a:ext uri="{FF2B5EF4-FFF2-40B4-BE49-F238E27FC236}">
                <a16:creationId xmlns:a16="http://schemas.microsoft.com/office/drawing/2014/main" id="{C6A55392-9706-6DCA-EAB1-EC753DDEDFEF}"/>
              </a:ext>
            </a:extLst>
          </p:cNvPr>
          <p:cNvGrpSpPr/>
          <p:nvPr/>
        </p:nvGrpSpPr>
        <p:grpSpPr>
          <a:xfrm>
            <a:off x="437629" y="9111433"/>
            <a:ext cx="4082091" cy="1576130"/>
            <a:chOff x="166061" y="8066632"/>
            <a:chExt cx="4082091" cy="1576130"/>
          </a:xfrm>
        </p:grpSpPr>
        <p:sp>
          <p:nvSpPr>
            <p:cNvPr id="40" name="正方形/長方形 39">
              <a:extLst>
                <a:ext uri="{FF2B5EF4-FFF2-40B4-BE49-F238E27FC236}">
                  <a16:creationId xmlns:a16="http://schemas.microsoft.com/office/drawing/2014/main" id="{A30E82CB-EEF2-F286-94EB-EA74AFAD871A}"/>
                </a:ext>
              </a:extLst>
            </p:cNvPr>
            <p:cNvSpPr/>
            <p:nvPr/>
          </p:nvSpPr>
          <p:spPr>
            <a:xfrm>
              <a:off x="166061" y="8066632"/>
              <a:ext cx="3416320" cy="369332"/>
            </a:xfrm>
            <a:prstGeom prst="rect">
              <a:avLst/>
            </a:prstGeom>
          </p:spPr>
          <p:txBody>
            <a:bodyPr wrap="none">
              <a:spAutoFit/>
            </a:bodyPr>
            <a:lstStyle/>
            <a:p>
              <a:r>
                <a:rPr lang="ja-JP" altLang="en-US" dirty="0">
                  <a:solidFill>
                    <a:srgbClr val="3A1D00"/>
                  </a:solidFill>
                  <a:latin typeface="UD デジタル 教科書体 N-B" panose="02020700000000000000" pitchFamily="17" charset="-128"/>
                  <a:ea typeface="UD デジタル 教科書体 N-B" panose="02020700000000000000" pitchFamily="17" charset="-128"/>
                </a:rPr>
                <a:t>熊本県難病相談・支援センター</a:t>
              </a:r>
            </a:p>
          </p:txBody>
        </p:sp>
        <p:sp>
          <p:nvSpPr>
            <p:cNvPr id="41" name="正方形/長方形 40">
              <a:extLst>
                <a:ext uri="{FF2B5EF4-FFF2-40B4-BE49-F238E27FC236}">
                  <a16:creationId xmlns:a16="http://schemas.microsoft.com/office/drawing/2014/main" id="{09E2ED91-9FE0-276D-AE13-1258FA373A25}"/>
                </a:ext>
              </a:extLst>
            </p:cNvPr>
            <p:cNvSpPr/>
            <p:nvPr/>
          </p:nvSpPr>
          <p:spPr>
            <a:xfrm>
              <a:off x="173631" y="8379103"/>
              <a:ext cx="4074521" cy="461665"/>
            </a:xfrm>
            <a:prstGeom prst="rect">
              <a:avLst/>
            </a:prstGeom>
          </p:spPr>
          <p:txBody>
            <a:bodyPr wrap="square">
              <a:spAutoFit/>
            </a:bodyPr>
            <a:lstStyle/>
            <a:p>
              <a:r>
                <a:rPr lang="ja-JP" altLang="en-US" sz="1200" dirty="0">
                  <a:solidFill>
                    <a:srgbClr val="3A1D00"/>
                  </a:solidFill>
                  <a:latin typeface="UD デジタル 教科書体 N-B" panose="02020700000000000000" pitchFamily="17" charset="-128"/>
                  <a:ea typeface="UD デジタル 教科書体 N-B" panose="02020700000000000000" pitchFamily="17" charset="-128"/>
                </a:rPr>
                <a:t>熊本市中央区南千反畑町</a:t>
              </a:r>
              <a:r>
                <a:rPr lang="en-US" altLang="ja-JP" sz="1200" dirty="0">
                  <a:solidFill>
                    <a:srgbClr val="3A1D00"/>
                  </a:solidFill>
                  <a:latin typeface="UD デジタル 教科書体 N-B" panose="02020700000000000000" pitchFamily="17" charset="-128"/>
                  <a:ea typeface="UD デジタル 教科書体 N-B" panose="02020700000000000000" pitchFamily="17" charset="-128"/>
                </a:rPr>
                <a:t>3-7</a:t>
              </a:r>
              <a:br>
                <a:rPr lang="en-US" altLang="ja-JP" sz="1200" dirty="0">
                  <a:solidFill>
                    <a:srgbClr val="3A1D00"/>
                  </a:solidFill>
                  <a:latin typeface="UD デジタル 教科書体 N-B" panose="02020700000000000000" pitchFamily="17" charset="-128"/>
                  <a:ea typeface="UD デジタル 教科書体 N-B" panose="02020700000000000000" pitchFamily="17" charset="-128"/>
                </a:rPr>
              </a:br>
              <a:r>
                <a:rPr lang="ja-JP" altLang="en-US" sz="1200" dirty="0">
                  <a:solidFill>
                    <a:srgbClr val="3A1D00"/>
                  </a:solidFill>
                  <a:latin typeface="UD デジタル 教科書体 N-B" panose="02020700000000000000" pitchFamily="17" charset="-128"/>
                  <a:ea typeface="UD デジタル 教科書体 N-B" panose="02020700000000000000" pitchFamily="17" charset="-128"/>
                </a:rPr>
                <a:t>   熊本県総合福祉センター　</a:t>
              </a:r>
              <a:r>
                <a:rPr lang="en-US" altLang="ja-JP" sz="1200" dirty="0">
                  <a:solidFill>
                    <a:srgbClr val="3A1D00"/>
                  </a:solidFill>
                  <a:latin typeface="UD デジタル 教科書体 N-B" panose="02020700000000000000" pitchFamily="17" charset="-128"/>
                  <a:ea typeface="UD デジタル 教科書体 N-B" panose="02020700000000000000" pitchFamily="17" charset="-128"/>
                </a:rPr>
                <a:t>1</a:t>
              </a:r>
              <a:r>
                <a:rPr lang="ja-JP" altLang="en-US" sz="1200" dirty="0">
                  <a:solidFill>
                    <a:srgbClr val="3A1D00"/>
                  </a:solidFill>
                  <a:latin typeface="UD デジタル 教科書体 N-B" panose="02020700000000000000" pitchFamily="17" charset="-128"/>
                  <a:ea typeface="UD デジタル 教科書体 N-B" panose="02020700000000000000" pitchFamily="17" charset="-128"/>
                </a:rPr>
                <a:t>階</a:t>
              </a:r>
            </a:p>
          </p:txBody>
        </p:sp>
        <p:sp>
          <p:nvSpPr>
            <p:cNvPr id="42" name="正方形/長方形 41">
              <a:extLst>
                <a:ext uri="{FF2B5EF4-FFF2-40B4-BE49-F238E27FC236}">
                  <a16:creationId xmlns:a16="http://schemas.microsoft.com/office/drawing/2014/main" id="{1F3BFDB0-4593-EEDC-EE15-2E70E2B1F472}"/>
                </a:ext>
              </a:extLst>
            </p:cNvPr>
            <p:cNvSpPr/>
            <p:nvPr/>
          </p:nvSpPr>
          <p:spPr>
            <a:xfrm>
              <a:off x="229258" y="8750210"/>
              <a:ext cx="3963267" cy="892552"/>
            </a:xfrm>
            <a:prstGeom prst="rect">
              <a:avLst/>
            </a:prstGeom>
          </p:spPr>
          <p:txBody>
            <a:bodyPr wrap="square">
              <a:spAutoFit/>
            </a:bodyPr>
            <a:lstStyle/>
            <a:p>
              <a:r>
                <a:rPr lang="ja-JP" altLang="en-US" sz="1200" dirty="0">
                  <a:solidFill>
                    <a:srgbClr val="3A1D00"/>
                  </a:solidFill>
                  <a:latin typeface="UD デジタル 教科書体 N-B" panose="02020700000000000000" pitchFamily="17" charset="-128"/>
                  <a:ea typeface="UD デジタル 教科書体 N-B" panose="02020700000000000000" pitchFamily="17" charset="-128"/>
                </a:rPr>
                <a:t>電話　</a:t>
              </a:r>
              <a:r>
                <a:rPr lang="ja-JP" altLang="en-US" sz="1400" b="1" dirty="0">
                  <a:solidFill>
                    <a:srgbClr val="3A1D00"/>
                  </a:solidFill>
                  <a:latin typeface="UD デジタル 教科書体 N-B" panose="02020700000000000000" pitchFamily="17" charset="-128"/>
                  <a:ea typeface="UD デジタル 教科書体 N-B" panose="02020700000000000000" pitchFamily="17" charset="-128"/>
                </a:rPr>
                <a:t>　</a:t>
              </a:r>
              <a:r>
                <a:rPr lang="ja-JP" altLang="en-US" sz="1600" b="1" dirty="0">
                  <a:solidFill>
                    <a:srgbClr val="3A1D00"/>
                  </a:solidFill>
                  <a:latin typeface="UD デジタル 教科書体 N-B" panose="02020700000000000000" pitchFamily="17" charset="-128"/>
                  <a:ea typeface="UD デジタル 教科書体 N-B" panose="02020700000000000000" pitchFamily="17" charset="-128"/>
                </a:rPr>
                <a:t>０９６－３２１－７０５５</a:t>
              </a:r>
              <a:br>
                <a:rPr lang="en-US" altLang="ja-JP" sz="1200" dirty="0">
                  <a:solidFill>
                    <a:srgbClr val="3A1D00"/>
                  </a:solidFill>
                  <a:latin typeface="UD デジタル 教科書体 N-B" panose="02020700000000000000" pitchFamily="17" charset="-128"/>
                  <a:ea typeface="UD デジタル 教科書体 N-B" panose="02020700000000000000" pitchFamily="17" charset="-128"/>
                </a:rPr>
              </a:br>
              <a:r>
                <a:rPr lang="ja-JP" altLang="en-US" sz="1200" dirty="0">
                  <a:solidFill>
                    <a:srgbClr val="3A1D00"/>
                  </a:solidFill>
                  <a:latin typeface="UD デジタル 教科書体 N-B" panose="02020700000000000000" pitchFamily="17" charset="-128"/>
                  <a:ea typeface="UD デジタル 教科書体 N-B" panose="02020700000000000000" pitchFamily="17" charset="-128"/>
                </a:rPr>
                <a:t>　　　　　　　　　（平日９時～１６時まで）</a:t>
              </a:r>
              <a:endParaRPr lang="en-US" altLang="ja-JP" sz="1200" dirty="0">
                <a:solidFill>
                  <a:srgbClr val="3A1D00"/>
                </a:solidFill>
                <a:latin typeface="UD デジタル 教科書体 N-B" panose="02020700000000000000" pitchFamily="17" charset="-128"/>
                <a:ea typeface="UD デジタル 教科書体 N-B" panose="02020700000000000000" pitchFamily="17" charset="-128"/>
              </a:endParaRPr>
            </a:p>
            <a:p>
              <a:r>
                <a:rPr lang="ja-JP" altLang="en-US" sz="1200" dirty="0">
                  <a:solidFill>
                    <a:srgbClr val="3A1D00"/>
                  </a:solidFill>
                  <a:latin typeface="UD デジタル 教科書体 N-B" panose="02020700000000000000" pitchFamily="17" charset="-128"/>
                  <a:ea typeface="UD デジタル 教科書体 N-B" panose="02020700000000000000" pitchFamily="17" charset="-128"/>
                </a:rPr>
                <a:t>メール　</a:t>
              </a:r>
              <a:r>
                <a:rPr lang="en-US" altLang="ja-JP" sz="1200" dirty="0">
                  <a:solidFill>
                    <a:srgbClr val="3A1D00"/>
                  </a:solidFill>
                  <a:latin typeface="UD デジタル 教科書体 N-B" panose="02020700000000000000" pitchFamily="17" charset="-128"/>
                  <a:ea typeface="UD デジタル 教科書体 N-B" panose="02020700000000000000" pitchFamily="17" charset="-128"/>
                </a:rPr>
                <a:t>nanbyo-0555@extra.ocn.ne.jp</a:t>
              </a:r>
            </a:p>
            <a:p>
              <a:endParaRPr lang="ja-JP" altLang="en-US" sz="1200" dirty="0">
                <a:solidFill>
                  <a:srgbClr val="3A1D00"/>
                </a:solidFill>
                <a:latin typeface="UD デジタル 教科書体 N-B" panose="02020700000000000000" pitchFamily="17" charset="-128"/>
                <a:ea typeface="UD デジタル 教科書体 N-B" panose="02020700000000000000" pitchFamily="17" charset="-128"/>
              </a:endParaRPr>
            </a:p>
          </p:txBody>
        </p:sp>
      </p:grpSp>
      <p:grpSp>
        <p:nvGrpSpPr>
          <p:cNvPr id="43" name="グループ化 42">
            <a:extLst>
              <a:ext uri="{FF2B5EF4-FFF2-40B4-BE49-F238E27FC236}">
                <a16:creationId xmlns:a16="http://schemas.microsoft.com/office/drawing/2014/main" id="{72FE760F-85B6-5447-4CEA-63B8C0E4400F}"/>
              </a:ext>
            </a:extLst>
          </p:cNvPr>
          <p:cNvGrpSpPr/>
          <p:nvPr/>
        </p:nvGrpSpPr>
        <p:grpSpPr>
          <a:xfrm>
            <a:off x="4558440" y="8700680"/>
            <a:ext cx="3075648" cy="1908112"/>
            <a:chOff x="234874" y="3828863"/>
            <a:chExt cx="3306960" cy="1503084"/>
          </a:xfrm>
        </p:grpSpPr>
        <p:pic>
          <p:nvPicPr>
            <p:cNvPr id="44" name="Picture 4" descr="\\SERVER\mac-share\塚本\アスクルばらしたpng\CAFE\CAFE_2.png">
              <a:extLst>
                <a:ext uri="{FF2B5EF4-FFF2-40B4-BE49-F238E27FC236}">
                  <a16:creationId xmlns:a16="http://schemas.microsoft.com/office/drawing/2014/main" id="{1A7AC5A0-BB6B-0BD2-4D01-D7113D88AE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4874" y="3828863"/>
              <a:ext cx="3306960" cy="1503084"/>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44">
              <a:extLst>
                <a:ext uri="{FF2B5EF4-FFF2-40B4-BE49-F238E27FC236}">
                  <a16:creationId xmlns:a16="http://schemas.microsoft.com/office/drawing/2014/main" id="{76A70136-3028-AA4D-C0CF-82977635DB24}"/>
                </a:ext>
              </a:extLst>
            </p:cNvPr>
            <p:cNvSpPr txBox="1"/>
            <p:nvPr/>
          </p:nvSpPr>
          <p:spPr>
            <a:xfrm>
              <a:off x="482659" y="4053695"/>
              <a:ext cx="2816207" cy="1169551"/>
            </a:xfrm>
            <a:prstGeom prst="rect">
              <a:avLst/>
            </a:prstGeom>
            <a:noFill/>
          </p:spPr>
          <p:txBody>
            <a:bodyPr wrap="square" rtlCol="0">
              <a:spAutoFit/>
            </a:bodyPr>
            <a:lstStyle/>
            <a:p>
              <a:r>
                <a:rPr lang="ja-JP" altLang="en-US" sz="1400" dirty="0">
                  <a:solidFill>
                    <a:srgbClr val="002060"/>
                  </a:solidFill>
                  <a:latin typeface="UD デジタル 教科書体 N" panose="02020400000000000000" pitchFamily="17" charset="-128"/>
                  <a:ea typeface="UD デジタル 教科書体 N" panose="02020400000000000000" pitchFamily="17" charset="-128"/>
                </a:rPr>
                <a:t>ほっ</a:t>
              </a:r>
              <a:r>
                <a:rPr kumimoji="1" lang="ja-JP" altLang="en-US" sz="1400" dirty="0">
                  <a:solidFill>
                    <a:srgbClr val="002060"/>
                  </a:solidFill>
                  <a:latin typeface="UD デジタル 教科書体 N" panose="02020400000000000000" pitchFamily="17" charset="-128"/>
                  <a:ea typeface="UD デジタル 教科書体 N" panose="02020400000000000000" pitchFamily="17" charset="-128"/>
                </a:rPr>
                <a:t>とルームとは</a:t>
              </a:r>
              <a:r>
                <a:rPr kumimoji="1" lang="en-US" altLang="ja-JP" sz="1400" dirty="0">
                  <a:solidFill>
                    <a:srgbClr val="002060"/>
                  </a:solidFill>
                  <a:latin typeface="UD デジタル 教科書体 N" panose="02020400000000000000" pitchFamily="17" charset="-128"/>
                  <a:ea typeface="UD デジタル 教科書体 N" panose="02020400000000000000" pitchFamily="17" charset="-128"/>
                </a:rPr>
                <a:t>…</a:t>
              </a:r>
              <a:br>
                <a:rPr kumimoji="1" lang="en-US" altLang="ja-JP" sz="1400" dirty="0">
                  <a:solidFill>
                    <a:srgbClr val="002060"/>
                  </a:solidFill>
                  <a:latin typeface="UD デジタル 教科書体 N" panose="02020400000000000000" pitchFamily="17" charset="-128"/>
                  <a:ea typeface="UD デジタル 教科書体 N" panose="02020400000000000000" pitchFamily="17" charset="-128"/>
                </a:rPr>
              </a:br>
              <a:r>
                <a:rPr kumimoji="1" lang="ja-JP" altLang="en-US" sz="1400" dirty="0">
                  <a:latin typeface="UD デジタル 教科書体 N" panose="02020400000000000000" pitchFamily="17" charset="-128"/>
                  <a:ea typeface="UD デジタル 教科書体 N" panose="02020400000000000000" pitchFamily="17" charset="-128"/>
                </a:rPr>
                <a:t>病名は違っても同じように病気に向き合う方々とおしゃべりや情報交換を通して交流する場です。</a:t>
              </a:r>
              <a:endParaRPr kumimoji="1" lang="en-US" altLang="ja-JP" sz="1400" dirty="0">
                <a:latin typeface="UD デジタル 教科書体 N" panose="02020400000000000000" pitchFamily="17" charset="-128"/>
                <a:ea typeface="UD デジタル 教科書体 N" panose="02020400000000000000" pitchFamily="17" charset="-128"/>
              </a:endParaRPr>
            </a:p>
            <a:p>
              <a:r>
                <a:rPr kumimoji="1" lang="ja-JP" altLang="en-US" sz="1400" dirty="0">
                  <a:latin typeface="UD デジタル 教科書体 N" panose="02020400000000000000" pitchFamily="17" charset="-128"/>
                  <a:ea typeface="UD デジタル 教科書体 N" panose="02020400000000000000" pitchFamily="17" charset="-128"/>
                </a:rPr>
                <a:t>お気軽にご参加ください。</a:t>
              </a:r>
              <a:endParaRPr kumimoji="1" lang="ja-JP" altLang="en-US" sz="1200" dirty="0">
                <a:latin typeface="UD デジタル 教科書体 N" panose="02020400000000000000" pitchFamily="17" charset="-128"/>
                <a:ea typeface="UD デジタル 教科書体 N" panose="02020400000000000000" pitchFamily="17" charset="-128"/>
              </a:endParaRPr>
            </a:p>
          </p:txBody>
        </p:sp>
      </p:grpSp>
      <p:sp>
        <p:nvSpPr>
          <p:cNvPr id="48" name="四角形: 角を丸くする 47">
            <a:extLst>
              <a:ext uri="{FF2B5EF4-FFF2-40B4-BE49-F238E27FC236}">
                <a16:creationId xmlns:a16="http://schemas.microsoft.com/office/drawing/2014/main" id="{D27233E0-0E55-03BD-85D8-1C81A1812254}"/>
              </a:ext>
            </a:extLst>
          </p:cNvPr>
          <p:cNvSpPr/>
          <p:nvPr/>
        </p:nvSpPr>
        <p:spPr>
          <a:xfrm>
            <a:off x="295033" y="8643633"/>
            <a:ext cx="1843016" cy="396447"/>
          </a:xfrm>
          <a:prstGeom prst="round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800" dirty="0">
                <a:latin typeface="UD デジタル 教科書体 N" panose="02020400000000000000" pitchFamily="17" charset="-128"/>
                <a:ea typeface="UD デジタル 教科書体 N" panose="02020400000000000000" pitchFamily="17" charset="-128"/>
              </a:rPr>
              <a:t>申込・問合せ先</a:t>
            </a:r>
          </a:p>
        </p:txBody>
      </p:sp>
      <p:pic>
        <p:nvPicPr>
          <p:cNvPr id="50" name="図 49">
            <a:extLst>
              <a:ext uri="{FF2B5EF4-FFF2-40B4-BE49-F238E27FC236}">
                <a16:creationId xmlns:a16="http://schemas.microsoft.com/office/drawing/2014/main" id="{EE69EE97-3684-2323-D6F3-F56721E29D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0469" y="6214496"/>
            <a:ext cx="1995636" cy="2825098"/>
          </a:xfrm>
          <a:prstGeom prst="rect">
            <a:avLst/>
          </a:prstGeom>
        </p:spPr>
      </p:pic>
      <p:sp>
        <p:nvSpPr>
          <p:cNvPr id="51" name="テキスト ボックス 50">
            <a:extLst>
              <a:ext uri="{FF2B5EF4-FFF2-40B4-BE49-F238E27FC236}">
                <a16:creationId xmlns:a16="http://schemas.microsoft.com/office/drawing/2014/main" id="{42E40209-C1A2-1A85-A4D7-B3F69F7D7226}"/>
              </a:ext>
            </a:extLst>
          </p:cNvPr>
          <p:cNvSpPr txBox="1"/>
          <p:nvPr/>
        </p:nvSpPr>
        <p:spPr>
          <a:xfrm>
            <a:off x="6248679" y="7816478"/>
            <a:ext cx="1079216" cy="830997"/>
          </a:xfrm>
          <a:prstGeom prst="rect">
            <a:avLst/>
          </a:prstGeom>
          <a:noFill/>
        </p:spPr>
        <p:txBody>
          <a:bodyPr wrap="square" rtlCol="0">
            <a:spAutoFit/>
          </a:bodyPr>
          <a:lstStyle/>
          <a:p>
            <a:pPr algn="ctr"/>
            <a:r>
              <a:rPr kumimoji="1" lang="ja-JP" altLang="en-US" sz="1600" dirty="0">
                <a:solidFill>
                  <a:srgbClr val="FFFF00"/>
                </a:solidFill>
                <a:latin typeface="UD デジタル 教科書体 N-B" panose="02020700000000000000" pitchFamily="17" charset="-128"/>
                <a:ea typeface="UD デジタル 教科書体 N-B" panose="02020700000000000000" pitchFamily="17" charset="-128"/>
              </a:rPr>
              <a:t>参加費</a:t>
            </a:r>
            <a:endParaRPr kumimoji="1" lang="en-US" altLang="ja-JP" sz="1600" dirty="0">
              <a:solidFill>
                <a:srgbClr val="FFFF00"/>
              </a:solidFill>
              <a:latin typeface="UD デジタル 教科書体 N-B" panose="02020700000000000000" pitchFamily="17" charset="-128"/>
              <a:ea typeface="UD デジタル 教科書体 N-B" panose="02020700000000000000" pitchFamily="17" charset="-128"/>
            </a:endParaRPr>
          </a:p>
          <a:p>
            <a:pPr algn="ctr"/>
            <a:r>
              <a:rPr kumimoji="1" lang="ja-JP" altLang="en-US" sz="1600" dirty="0">
                <a:solidFill>
                  <a:srgbClr val="FFFF00"/>
                </a:solidFill>
                <a:latin typeface="UD デジタル 教科書体 N-B" panose="02020700000000000000" pitchFamily="17" charset="-128"/>
                <a:ea typeface="UD デジタル 教科書体 N-B" panose="02020700000000000000" pitchFamily="17" charset="-128"/>
              </a:rPr>
              <a:t>無料</a:t>
            </a:r>
            <a:endParaRPr kumimoji="1" lang="en-US" altLang="ja-JP" sz="1600" dirty="0">
              <a:solidFill>
                <a:srgbClr val="FFFF00"/>
              </a:solidFill>
              <a:latin typeface="UD デジタル 教科書体 N-B" panose="02020700000000000000" pitchFamily="17" charset="-128"/>
              <a:ea typeface="UD デジタル 教科書体 N-B" panose="02020700000000000000" pitchFamily="17" charset="-128"/>
            </a:endParaRPr>
          </a:p>
          <a:p>
            <a:pPr algn="ctr"/>
            <a:r>
              <a:rPr lang="ja-JP" altLang="en-US" sz="1600" dirty="0">
                <a:solidFill>
                  <a:srgbClr val="FFFF00"/>
                </a:solidFill>
                <a:latin typeface="UD デジタル 教科書体 N-B" panose="02020700000000000000" pitchFamily="17" charset="-128"/>
                <a:ea typeface="UD デジタル 教科書体 N-B" panose="02020700000000000000" pitchFamily="17" charset="-128"/>
              </a:rPr>
              <a:t>要申込</a:t>
            </a:r>
            <a:endParaRPr kumimoji="1" lang="ja-JP" altLang="en-US" sz="1600" dirty="0">
              <a:solidFill>
                <a:srgbClr val="FFFF00"/>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779290052"/>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104</TotalTime>
  <Words>323</Words>
  <Application>Microsoft Office PowerPoint</Application>
  <PresentationFormat>ユーザー設定</PresentationFormat>
  <Paragraphs>25</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HGP創英角ｺﾞｼｯｸUB</vt:lpstr>
      <vt:lpstr>UD デジタル 教科書体 N</vt:lpstr>
      <vt:lpstr>UD デジタル 教科書体 N-B</vt:lpstr>
      <vt:lpstr>UD デジタル 教科書体 NK-B</vt:lpstr>
      <vt:lpstr>UD デジタル 教科書体 NP-R</vt:lpstr>
      <vt:lpstr>Arial</vt:lpstr>
      <vt:lpstr>Arial Black</vt:lpstr>
      <vt:lpstr>Calibri</vt:lpstr>
      <vt:lpstr>Calibri Light</vt:lpstr>
      <vt:lpstr>1_ガイド入りテンプレートサンプル20130531三木さん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NANBYO01</dc:creator>
  <cp:lastModifiedBy>裕子 吉田</cp:lastModifiedBy>
  <cp:revision>3</cp:revision>
  <dcterms:created xsi:type="dcterms:W3CDTF">2016-07-27T00:31:29Z</dcterms:created>
  <dcterms:modified xsi:type="dcterms:W3CDTF">2025-08-29T07:41:35Z</dcterms:modified>
</cp:coreProperties>
</file>